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71" r:id="rId2"/>
    <p:sldId id="390" r:id="rId3"/>
    <p:sldId id="343" r:id="rId4"/>
    <p:sldId id="346" r:id="rId5"/>
    <p:sldId id="348" r:id="rId6"/>
    <p:sldId id="352" r:id="rId7"/>
    <p:sldId id="357" r:id="rId8"/>
    <p:sldId id="366" r:id="rId9"/>
    <p:sldId id="377" r:id="rId10"/>
    <p:sldId id="378" r:id="rId11"/>
    <p:sldId id="381" r:id="rId12"/>
    <p:sldId id="312" r:id="rId13"/>
    <p:sldId id="379" r:id="rId14"/>
    <p:sldId id="276" r:id="rId15"/>
    <p:sldId id="313" r:id="rId16"/>
    <p:sldId id="314" r:id="rId17"/>
    <p:sldId id="316" r:id="rId18"/>
    <p:sldId id="317" r:id="rId19"/>
    <p:sldId id="318" r:id="rId20"/>
    <p:sldId id="319" r:id="rId21"/>
    <p:sldId id="320" r:id="rId22"/>
    <p:sldId id="382" r:id="rId23"/>
    <p:sldId id="389" r:id="rId24"/>
    <p:sldId id="384" r:id="rId25"/>
    <p:sldId id="385" r:id="rId26"/>
    <p:sldId id="386" r:id="rId27"/>
    <p:sldId id="324" r:id="rId28"/>
    <p:sldId id="387" r:id="rId29"/>
    <p:sldId id="388" r:id="rId30"/>
    <p:sldId id="321" r:id="rId31"/>
    <p:sldId id="300" r:id="rId32"/>
  </p:sldIdLst>
  <p:sldSz cx="9144000" cy="6858000" type="screen4x3"/>
  <p:notesSz cx="6745288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577"/>
    <a:srgbClr val="017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>
        <p:scale>
          <a:sx n="109" d="100"/>
          <a:sy n="109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6D4B9-7254-4358-9AF4-7C3A8131EC73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A0E3D-4D84-4028-939A-5968AF555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56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9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4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81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64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5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3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21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16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19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BF82-EFEC-477C-B594-544C5B58C088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8063-6BE9-4119-A067-7045DC39F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5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924" y="2884660"/>
            <a:ext cx="7772400" cy="3033061"/>
          </a:xfrm>
          <a:solidFill>
            <a:srgbClr val="98C8BD"/>
          </a:solidFill>
        </p:spPr>
        <p:txBody>
          <a:bodyPr anchor="ctr">
            <a:normAutofit fontScale="90000"/>
          </a:bodyPr>
          <a:lstStyle/>
          <a:p>
            <a:r>
              <a:rPr lang="fr-FR" sz="48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Coordination de la gestion des risques </a:t>
            </a:r>
            <a:br>
              <a:rPr lang="fr-FR" sz="48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48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Groupe OC Santé </a:t>
            </a:r>
            <a:br>
              <a:rPr lang="fr-FR" sz="48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48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48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4800" dirty="0" err="1" smtClean="0">
                <a:solidFill>
                  <a:schemeClr val="bg1"/>
                </a:solidFill>
                <a:latin typeface="Lucida Sans" panose="020B0602030504020204" pitchFamily="34" charset="0"/>
              </a:rPr>
              <a:t>Laropha</a:t>
            </a:r>
            <a:r>
              <a:rPr lang="fr-FR" sz="48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04 décembre 2018</a:t>
            </a:r>
            <a:endParaRPr lang="fr-FR" sz="48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915" y="407872"/>
            <a:ext cx="103641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353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Lucida Sans" panose="020B0602030504020204" pitchFamily="34" charset="0"/>
              </a:rPr>
              <a:t>1</a:t>
            </a: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établissement d’</a:t>
            </a:r>
            <a:b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HOSPITALISATION À DOMICILE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59277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Home Santé HAD</a:t>
            </a:r>
          </a:p>
          <a:p>
            <a:pPr algn="ctr"/>
            <a:r>
              <a:rPr lang="fr-FR" dirty="0" smtClean="0">
                <a:solidFill>
                  <a:srgbClr val="E61577"/>
                </a:solidFill>
              </a:rPr>
              <a:t>Secteur d’intervention : Montpellier, Lodève, Gignac, cantons de Clermont-L’Hérault, Montagnac </a:t>
            </a:r>
            <a:endParaRPr lang="fr-FR" sz="1100" dirty="0" smtClean="0">
              <a:solidFill>
                <a:srgbClr val="E61577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70136"/>
            <a:ext cx="4320000" cy="32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29" y="2570136"/>
            <a:ext cx="4330172" cy="32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6279" y="5887472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flipV="1">
            <a:off x="2443224" y="6137265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0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924" y="2876035"/>
            <a:ext cx="7772400" cy="2387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Coordination de la Qualité Gestion des Risques au sein d’Oc </a:t>
            </a:r>
            <a:r>
              <a:rPr lang="fr-FR" sz="4000" dirty="0">
                <a:solidFill>
                  <a:schemeClr val="bg1"/>
                </a:solidFill>
                <a:latin typeface="Lucida Sans" panose="020B0602030504020204" pitchFamily="34" charset="0"/>
              </a:rPr>
              <a:t>Santé </a:t>
            </a:r>
            <a:r>
              <a:rPr lang="fr-FR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4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915" y="407872"/>
            <a:ext cx="1036418" cy="1620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4C8F-E033-4255-A522-87DEF3EA9F7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97" y="4613474"/>
            <a:ext cx="3556599" cy="19615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Création d’une Cellule Qualité Groupe  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12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1" y="1088967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Composition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 : </a:t>
            </a: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rgbClr val="0170B9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24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Représentants du Groupe Oc Santé (PDG, Référente Q-GDR, </a:t>
            </a:r>
            <a:r>
              <a:rPr lang="fr-FR" sz="2400" b="1" dirty="0">
                <a:solidFill>
                  <a:srgbClr val="E61577"/>
                </a:solidFill>
                <a:latin typeface="Lucida Sans" panose="020B0602030504020204" pitchFamily="34" charset="0"/>
              </a:rPr>
              <a:t>S</a:t>
            </a:r>
            <a:r>
              <a:rPr lang="fr-FR" sz="24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ecrétaire général)</a:t>
            </a:r>
          </a:p>
          <a:p>
            <a:pPr lvl="2">
              <a:defRPr/>
            </a:pPr>
            <a:endParaRPr lang="fr-FR" sz="2400" b="1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24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Représentants des directions MCO  SSR  PSY  HAD ET EHPAD</a:t>
            </a:r>
          </a:p>
          <a:p>
            <a:pPr lvl="2">
              <a:defRPr/>
            </a:pPr>
            <a:endParaRPr lang="fr-FR" sz="2400" b="1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24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Représentants des fonctions supports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6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Création d’une Cellule Qualité Groupe  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13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6407" y="1598017"/>
            <a:ext cx="85911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Missions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 – 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Dans les domaines de la qualité, Gestion des risques et Développement Durable : </a:t>
            </a: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61577"/>
                </a:solidFill>
                <a:effectLst/>
                <a:uLnTx/>
                <a:uFillTx/>
                <a:latin typeface="Lucida Sans" panose="020B0602030504020204" pitchFamily="34" charset="0"/>
              </a:rPr>
              <a:t>Conseiller la Direction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E61577"/>
                </a:solidFill>
                <a:effectLst/>
                <a:uLnTx/>
                <a:uFillTx/>
                <a:latin typeface="Lucida Sans" panose="020B0602030504020204" pitchFamily="34" charset="0"/>
              </a:rPr>
              <a:t> Générale</a:t>
            </a:r>
          </a:p>
          <a:p>
            <a:pPr lvl="2">
              <a:defRPr/>
            </a:pP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rgbClr val="E61577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2400" b="1" baseline="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Définir</a:t>
            </a:r>
            <a:r>
              <a:rPr lang="fr-FR" sz="24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 la politique Qualité/Gestion des Risques du Groupe </a:t>
            </a:r>
          </a:p>
          <a:p>
            <a:pPr lvl="2">
              <a:defRPr/>
            </a:pPr>
            <a:endParaRPr lang="fr-FR" sz="2400" b="1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61577"/>
                </a:solidFill>
                <a:effectLst/>
                <a:uLnTx/>
                <a:uFillTx/>
                <a:latin typeface="Lucida Sans" panose="020B0602030504020204" pitchFamily="34" charset="0"/>
              </a:rPr>
              <a:t>Fixer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E61577"/>
                </a:solidFill>
                <a:effectLst/>
                <a:uLnTx/>
                <a:uFillTx/>
                <a:latin typeface="Lucida Sans" panose="020B0602030504020204" pitchFamily="34" charset="0"/>
              </a:rPr>
              <a:t> les objectifs prioritaires</a:t>
            </a:r>
          </a:p>
          <a:p>
            <a:pPr lvl="2"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E61577"/>
                </a:solidFill>
                <a:effectLst/>
                <a:uLnTx/>
                <a:uFillTx/>
                <a:latin typeface="Lucida Sans" panose="020B0602030504020204" pitchFamily="34" charset="0"/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2400" b="1" baseline="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Assurer</a:t>
            </a:r>
            <a:r>
              <a:rPr lang="fr-FR" sz="24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 la veille réglementaire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E61577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fr-FR" b="1" dirty="0">
              <a:solidFill>
                <a:srgbClr val="0170B9"/>
              </a:solidFill>
              <a:latin typeface="Lucida Sans" panose="020B0602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8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924" y="2876035"/>
            <a:ext cx="7772400" cy="2387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Lucida Sans" panose="020B0602030504020204" pitchFamily="34" charset="0"/>
              </a:rPr>
              <a:t>La politique qualité du Groupe Oc Santé </a:t>
            </a:r>
            <a:r>
              <a:rPr lang="fr-FR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4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915" y="407872"/>
            <a:ext cx="1036418" cy="1620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4C8F-E033-4255-A522-87DEF3EA9F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Politique Qualité 2017-2021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15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6559" y="1410356"/>
            <a:ext cx="86392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457200" rtl="0" eaLnBrk="1" fontAlgn="auto" latinLnBrk="0" hangingPunct="1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Analyser les besoins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 des usagers et s’interroger en permanence sur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0B9"/>
                </a:solidFill>
                <a:effectLst/>
                <a:uLnTx/>
                <a:uFillTx/>
                <a:latin typeface="Lucida Sans" panose="020B0602030504020204" pitchFamily="34" charset="0"/>
              </a:rPr>
              <a:t>la pertinence des soins</a:t>
            </a: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170B9"/>
              </a:solidFill>
              <a:effectLst/>
              <a:uLnTx/>
              <a:uFillTx/>
              <a:latin typeface="Lucida Sans" panose="020B0602030504020204" pitchFamily="34" charset="0"/>
            </a:endParaRPr>
          </a:p>
          <a:p>
            <a:pPr lvl="1" algn="ctr">
              <a:defRPr/>
            </a:pP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E61577"/>
                </a:solidFill>
                <a:effectLst/>
                <a:uLnTx/>
                <a:uFillTx/>
                <a:latin typeface="Lucida Sans" panose="020B0602030504020204" pitchFamily="34" charset="0"/>
              </a:rPr>
              <a:t>   « </a:t>
            </a:r>
            <a:r>
              <a:rPr lang="fr-FR" sz="20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Qu’est </a:t>
            </a:r>
            <a:r>
              <a:rPr lang="fr-FR" sz="2000" b="1" dirty="0">
                <a:solidFill>
                  <a:srgbClr val="E61577"/>
                </a:solidFill>
                <a:latin typeface="Lucida Sans" panose="020B0602030504020204" pitchFamily="34" charset="0"/>
              </a:rPr>
              <a:t>ce qu’un soin de qualité s’il n’est pas utile </a:t>
            </a:r>
            <a:r>
              <a:rPr lang="fr-FR" sz="20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  </a:t>
            </a:r>
          </a:p>
          <a:p>
            <a:pPr lvl="1" algn="ctr">
              <a:defRPr/>
            </a:pPr>
            <a:r>
              <a:rPr lang="fr-FR" sz="2000" b="1" dirty="0">
                <a:solidFill>
                  <a:srgbClr val="E61577"/>
                </a:solidFill>
                <a:latin typeface="Lucida Sans" panose="020B0602030504020204" pitchFamily="34" charset="0"/>
              </a:rPr>
              <a:t>	</a:t>
            </a:r>
            <a:r>
              <a:rPr lang="fr-FR" sz="20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et </a:t>
            </a:r>
            <a:r>
              <a:rPr lang="fr-FR" sz="2000" b="1" dirty="0">
                <a:solidFill>
                  <a:srgbClr val="E61577"/>
                </a:solidFill>
                <a:latin typeface="Lucida Sans" panose="020B0602030504020204" pitchFamily="34" charset="0"/>
              </a:rPr>
              <a:t>ne répond pas à un </a:t>
            </a:r>
            <a:r>
              <a:rPr lang="fr-FR" sz="20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besoin </a:t>
            </a:r>
            <a:r>
              <a:rPr lang="fr-FR" sz="2000" b="1" dirty="0">
                <a:solidFill>
                  <a:srgbClr val="E61577"/>
                </a:solidFill>
                <a:latin typeface="Lucida Sans" panose="020B0602030504020204" pitchFamily="34" charset="0"/>
              </a:rPr>
              <a:t>de </a:t>
            </a:r>
            <a:r>
              <a:rPr lang="fr-FR" sz="2000" b="1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santé ? » </a:t>
            </a:r>
            <a:endParaRPr lang="fr-FR" sz="2000" b="1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fr-FR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Mesurer régulièrement la satisfaction des usagers et pérenniser la culture de l’Évaluation des Pratiques Professionnelles (EPP)</a:t>
            </a: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fr-FR" b="1" dirty="0">
              <a:solidFill>
                <a:srgbClr val="0170B9"/>
              </a:solidFill>
              <a:latin typeface="Lucida Sans" panose="020B0602030504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77" y="4819220"/>
            <a:ext cx="3288643" cy="145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2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Axes prioritaires 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16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566191"/>
            <a:ext cx="85509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Qualité – Gestion des Risques </a:t>
            </a: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fr-FR" sz="2400" b="1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Droits des patients et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S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atisfaction des usagers </a:t>
            </a:r>
          </a:p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Qualité de vie au travail </a:t>
            </a:r>
          </a:p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Recherche de l’excellence avec la communauté médicale</a:t>
            </a:r>
          </a:p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914400" marR="0" lvl="1" indent="-457200" algn="l" defTabSz="4572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Développement Durable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84" y="4294191"/>
            <a:ext cx="2962014" cy="1960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Qualité – Gestion des Risques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17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06886" y="1414756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Consolidation de la culture d’amélioration continue de la qualité et de la sécurité des soins en 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systématisant la méthode P D C A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fr-FR" sz="40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1527175" lvl="1" indent="354013">
              <a:defRPr/>
            </a:pPr>
            <a:r>
              <a:rPr lang="fr-FR" sz="2400" b="1" dirty="0" smtClean="0">
                <a:solidFill>
                  <a:srgbClr val="E61577"/>
                </a:solidFill>
              </a:rPr>
              <a:t>P</a:t>
            </a:r>
            <a:r>
              <a:rPr lang="fr-FR" sz="2400" dirty="0" smtClean="0">
                <a:solidFill>
                  <a:srgbClr val="E61577"/>
                </a:solidFill>
              </a:rPr>
              <a:t>lan </a:t>
            </a:r>
            <a:r>
              <a:rPr lang="fr-FR" sz="2400" dirty="0">
                <a:solidFill>
                  <a:srgbClr val="E61577"/>
                </a:solidFill>
              </a:rPr>
              <a:t>= Planifier  </a:t>
            </a:r>
            <a:r>
              <a:rPr lang="fr-FR" sz="2400" b="1" dirty="0">
                <a:solidFill>
                  <a:srgbClr val="E61577"/>
                </a:solidFill>
              </a:rPr>
              <a:t>D</a:t>
            </a:r>
            <a:r>
              <a:rPr lang="fr-FR" sz="2400" dirty="0">
                <a:solidFill>
                  <a:srgbClr val="E61577"/>
                </a:solidFill>
              </a:rPr>
              <a:t>o = Mettre en œuvre  </a:t>
            </a:r>
          </a:p>
          <a:p>
            <a:pPr marL="1527175" lvl="1" indent="354013">
              <a:defRPr/>
            </a:pPr>
            <a:r>
              <a:rPr lang="fr-FR" sz="2400" b="1" dirty="0" smtClean="0">
                <a:solidFill>
                  <a:srgbClr val="E61577"/>
                </a:solidFill>
              </a:rPr>
              <a:t>C</a:t>
            </a:r>
            <a:r>
              <a:rPr lang="fr-FR" sz="2400" dirty="0" smtClean="0">
                <a:solidFill>
                  <a:srgbClr val="E61577"/>
                </a:solidFill>
              </a:rPr>
              <a:t>heck </a:t>
            </a:r>
            <a:r>
              <a:rPr lang="fr-FR" sz="2400" dirty="0">
                <a:solidFill>
                  <a:srgbClr val="E61577"/>
                </a:solidFill>
              </a:rPr>
              <a:t>= Evaluer  </a:t>
            </a:r>
            <a:r>
              <a:rPr lang="fr-FR" sz="2400" b="1" dirty="0" err="1">
                <a:solidFill>
                  <a:srgbClr val="E61577"/>
                </a:solidFill>
              </a:rPr>
              <a:t>A</a:t>
            </a:r>
            <a:r>
              <a:rPr lang="fr-FR" sz="2400" dirty="0" err="1">
                <a:solidFill>
                  <a:srgbClr val="E61577"/>
                </a:solidFill>
              </a:rPr>
              <a:t>ct</a:t>
            </a:r>
            <a:r>
              <a:rPr lang="fr-FR" sz="2400" dirty="0">
                <a:solidFill>
                  <a:srgbClr val="E61577"/>
                </a:solidFill>
              </a:rPr>
              <a:t> = Agir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fr-FR" sz="2400" b="1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fr-FR" b="1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Promouvoir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la culture de l’erreur positive par la tenue 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de retour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d’expérience (CREX), revue </a:t>
            </a:r>
            <a:endParaRPr lang="fr-FR" sz="2400" b="1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801688" lvl="1">
              <a:defRPr/>
            </a:pPr>
            <a:r>
              <a:rPr lang="fr-FR" sz="2400" b="1" dirty="0" err="1" smtClean="0">
                <a:solidFill>
                  <a:srgbClr val="0170B9"/>
                </a:solidFill>
                <a:latin typeface="Lucida Sans" panose="020B0602030504020204" pitchFamily="34" charset="0"/>
              </a:rPr>
              <a:t>morbi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-mortalité (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RMM), analyse des causes 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(méthode </a:t>
            </a:r>
            <a:r>
              <a:rPr lang="fr-FR" sz="2400" b="1" dirty="0" err="1" smtClean="0">
                <a:solidFill>
                  <a:srgbClr val="0170B9"/>
                </a:solidFill>
                <a:latin typeface="Lucida Sans" panose="020B0602030504020204" pitchFamily="34" charset="0"/>
              </a:rPr>
              <a:t>Alarm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) </a:t>
            </a: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6628253" y="2579296"/>
            <a:ext cx="2187592" cy="1758180"/>
            <a:chOff x="899844" y="3867849"/>
            <a:chExt cx="2878527" cy="249411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r="17736"/>
            <a:stretch/>
          </p:blipFill>
          <p:spPr>
            <a:xfrm>
              <a:off x="1181819" y="3908776"/>
              <a:ext cx="2441275" cy="245318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5400000">
              <a:off x="3244072" y="4001000"/>
              <a:ext cx="598437" cy="332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3349844" y="5857726"/>
              <a:ext cx="337300" cy="519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3416708" y="5766173"/>
              <a:ext cx="337300" cy="386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050905" y="4144697"/>
              <a:ext cx="337300" cy="386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001987" y="5845483"/>
              <a:ext cx="435136" cy="386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042423" y="5892726"/>
              <a:ext cx="435136" cy="39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77986" y="5634230"/>
              <a:ext cx="435136" cy="39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8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Droits des patients et satisfaction des usagers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18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463" y="1579047"/>
            <a:ext cx="8350370" cy="29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Poursuivre la formation continue du personnel dans les domaines 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« </a:t>
            </a:r>
            <a:r>
              <a:rPr lang="fr-FR" sz="2400" b="1" i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droits </a:t>
            </a:r>
            <a:r>
              <a:rPr lang="fr-FR" sz="2400" b="1" i="1" dirty="0">
                <a:solidFill>
                  <a:srgbClr val="0170B9"/>
                </a:solidFill>
                <a:latin typeface="Lucida Sans" panose="020B0602030504020204" pitchFamily="34" charset="0"/>
              </a:rPr>
              <a:t>des patients, prévention de la maltraitance et promotion de la </a:t>
            </a:r>
            <a:r>
              <a:rPr lang="fr-FR" sz="2400" b="1" i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bientraitance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 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r-FR" sz="16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Apprécier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la satisfaction des usagers, optimiser la gestion des plaintes et réclamations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38" y="4453702"/>
            <a:ext cx="2712200" cy="19198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2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Qualité de vie au travail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19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641" y="1551844"/>
            <a:ext cx="7979434" cy="24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Promouvoir la qualité de vie au travail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Promouvoir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la formation initiale et continue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Améliorer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et renforcer le dialogue social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44" y="4461353"/>
            <a:ext cx="3370909" cy="18066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3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924" y="2884660"/>
            <a:ext cx="7772400" cy="3033061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Le Groupe Oc Santé</a:t>
            </a:r>
            <a:endParaRPr lang="fr-FR" sz="48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915" y="407872"/>
            <a:ext cx="103641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Recherche de l’excellence avec la communauté médicale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20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369" y="1698175"/>
            <a:ext cx="8350370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Encourager la dynamique des </a:t>
            </a: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Évaluations des Pratiques Professionnelles</a:t>
            </a: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Mettre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en œuvre les programmes d’éducation thérapeutique et développer les actions éducatives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08" y="4086020"/>
            <a:ext cx="1834092" cy="2224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Développement Durable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21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436" y="1471539"/>
            <a:ext cx="8102409" cy="184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Réduire nos impacts sur l’environnement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Favoriser </a:t>
            </a:r>
            <a:r>
              <a:rPr lang="fr-FR" sz="2400" b="1" dirty="0">
                <a:solidFill>
                  <a:srgbClr val="0170B9"/>
                </a:solidFill>
                <a:latin typeface="Lucida Sans" panose="020B0602030504020204" pitchFamily="34" charset="0"/>
              </a:rPr>
              <a:t>les filières de tri et maîtriser la production des déchets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67" y="3507991"/>
            <a:ext cx="3316006" cy="2907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6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924" y="2876035"/>
            <a:ext cx="7772400" cy="2387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En pratique </a:t>
            </a:r>
            <a:r>
              <a:rPr lang="fr-FR" sz="3200" dirty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4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915" y="407872"/>
            <a:ext cx="1036418" cy="1620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4C8F-E033-4255-A522-87DEF3EA9F7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1. Coordination QGDR 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fld id="{5D3964B2-99FC-48EA-A0FA-0969E80E8F7C}" type="datetime1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04/12/2018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28950" y="6533804"/>
            <a:ext cx="30861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Titre de la présentation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23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8214" y="1422608"/>
            <a:ext cx="83074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Coordination et participation à la mise en œuvre de la politique QGDR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2000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Accompagnement des équipes qualité </a:t>
            </a:r>
          </a:p>
          <a:p>
            <a:pPr lvl="1"/>
            <a:endParaRPr lang="fr-FR" sz="2000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170B9"/>
                </a:solidFill>
                <a:latin typeface="Lucida Sans" panose="020B0602030504020204" pitchFamily="34" charset="0"/>
              </a:rPr>
              <a:t>Formation de l’ensemble des RAQ /GDR</a:t>
            </a:r>
          </a:p>
          <a:p>
            <a:pPr lvl="1"/>
            <a:endParaRPr lang="fr-FR" sz="2000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Assister et suivre les établissements dans la préparation des visites de certification </a:t>
            </a:r>
          </a:p>
          <a:p>
            <a:pPr lvl="1"/>
            <a:r>
              <a:rPr lang="fr-FR" sz="2000" dirty="0">
                <a:solidFill>
                  <a:srgbClr val="0170B9"/>
                </a:solidFill>
                <a:latin typeface="Lucida Sans" panose="020B0602030504020204" pitchFamily="34" charset="0"/>
              </a:rPr>
              <a:t> </a:t>
            </a:r>
            <a:r>
              <a:rPr lang="fr-FR" sz="20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  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Organisation </a:t>
            </a:r>
            <a:r>
              <a:rPr lang="fr-FR" sz="2000" dirty="0">
                <a:solidFill>
                  <a:srgbClr val="0170B9"/>
                </a:solidFill>
                <a:latin typeface="Lucida Sans" panose="020B0602030504020204" pitchFamily="34" charset="0"/>
              </a:rPr>
              <a:t>de réunions communes </a:t>
            </a:r>
            <a:endParaRPr lang="fr-FR" sz="2000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lvl="1"/>
            <a:endParaRPr lang="fr-FR" sz="2000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Contribution </a:t>
            </a:r>
            <a:r>
              <a:rPr lang="fr-FR" sz="2000" dirty="0">
                <a:solidFill>
                  <a:srgbClr val="0170B9"/>
                </a:solidFill>
                <a:latin typeface="Lucida Sans" panose="020B0602030504020204" pitchFamily="34" charset="0"/>
              </a:rPr>
              <a:t>à la mise en œuvre opérationnelle des EPP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2000" dirty="0" smtClean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endParaRPr lang="fr-FR" sz="2000" dirty="0">
              <a:latin typeface="Lucida Sans" panose="020B0602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9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2. Développement d’outils communs 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fld id="{5D3964B2-99FC-48EA-A0FA-0969E80E8F7C}" type="datetime1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04/12/2018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28950" y="6533804"/>
            <a:ext cx="30861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Titre de la présentation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24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3752" y="1639418"/>
            <a:ext cx="82764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Achat d’un logiciel 100% WEB </a:t>
            </a:r>
          </a:p>
          <a:p>
            <a:endParaRPr lang="fr-FR" sz="2400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Création d’un portail groupe </a:t>
            </a:r>
          </a:p>
          <a:p>
            <a:endParaRPr lang="fr-FR" sz="2400" dirty="0">
              <a:latin typeface="Lucida Sans" panose="020B0602030504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1 accès par établissement </a:t>
            </a:r>
          </a:p>
          <a:p>
            <a:pPr lvl="2"/>
            <a:endParaRPr lang="fr-FR" sz="2400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Architecture commune</a:t>
            </a:r>
          </a:p>
          <a:p>
            <a:pPr lvl="2"/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Partage d’information </a:t>
            </a:r>
          </a:p>
          <a:p>
            <a:pPr lvl="2"/>
            <a:endParaRPr lang="fr-FR" sz="2400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E61577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91" y="2452969"/>
            <a:ext cx="2720556" cy="27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Développement d’outils communs 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fld id="{5D3964B2-99FC-48EA-A0FA-0969E80E8F7C}" type="datetime1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04/12/2018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28950" y="6533804"/>
            <a:ext cx="30861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Titre de la présentation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25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7864" y="1309492"/>
            <a:ext cx="79303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Gestion des évènements indésirables </a:t>
            </a:r>
          </a:p>
          <a:p>
            <a:endParaRPr lang="fr-FR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E61577"/>
                </a:solidFill>
                <a:latin typeface="Lucida Sans" panose="020B0602030504020204" pitchFamily="34" charset="0"/>
              </a:rPr>
              <a:t>Déclaration des EI en ligne </a:t>
            </a:r>
          </a:p>
          <a:p>
            <a:pPr lvl="1"/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E61577"/>
                </a:solidFill>
                <a:latin typeface="Lucida Sans" panose="020B0602030504020204" pitchFamily="34" charset="0"/>
              </a:rPr>
              <a:t>Réponse au déclarant </a:t>
            </a:r>
          </a:p>
          <a:p>
            <a:pPr lvl="1"/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E61577"/>
                </a:solidFill>
                <a:latin typeface="Lucida Sans" panose="020B0602030504020204" pitchFamily="34" charset="0"/>
              </a:rPr>
              <a:t>Mise en place de tableau de bord </a:t>
            </a:r>
          </a:p>
          <a:p>
            <a:pPr lvl="2"/>
            <a:endParaRPr lang="fr-FR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07865" y="3773847"/>
            <a:ext cx="79303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Gestion Documentaire Electronique (GED)</a:t>
            </a:r>
          </a:p>
          <a:p>
            <a:endParaRPr lang="fr-FR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Création de base documentaire par processus</a:t>
            </a: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lvl="1"/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Accès aux bases GED de tous les établissements</a:t>
            </a: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lvl="1"/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E61577"/>
                </a:solidFill>
                <a:latin typeface="Lucida Sans" panose="020B0602030504020204" pitchFamily="34" charset="0"/>
              </a:rPr>
              <a:t>Mise en place </a:t>
            </a: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de l’émargement électronique </a:t>
            </a: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lvl="2"/>
            <a:endParaRPr lang="fr-FR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Développement d’outils communs 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fld id="{5D3964B2-99FC-48EA-A0FA-0969E80E8F7C}" type="datetime1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04/12/2018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28950" y="6533804"/>
            <a:ext cx="30861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Titre de la présentation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26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0226" y="3952776"/>
            <a:ext cx="79303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Communication interne </a:t>
            </a:r>
          </a:p>
          <a:p>
            <a:endParaRPr lang="fr-FR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Création d’un espace dédié sur le portail de chaque structure  </a:t>
            </a: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lvl="1"/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Mise en ligne des différentes lettres d’information</a:t>
            </a:r>
          </a:p>
          <a:p>
            <a:pPr lvl="1"/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Espace dédié pour les instances </a:t>
            </a: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lvl="2"/>
            <a:endParaRPr lang="fr-FR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30226" y="1417827"/>
            <a:ext cx="79303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Création de Blue Apps communes aux établissements  </a:t>
            </a:r>
          </a:p>
          <a:p>
            <a:endParaRPr lang="fr-FR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Demande de congés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Gestion des plaintes et réclamations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Gestion des demandes de dossiers médicaux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Gestion des nouveaux arrivants…. </a:t>
            </a:r>
          </a:p>
        </p:txBody>
      </p:sp>
    </p:spTree>
    <p:extLst>
      <p:ext uri="{BB962C8B-B14F-4D97-AF65-F5344CB8AC3E}">
        <p14:creationId xmlns:p14="http://schemas.microsoft.com/office/powerpoint/2010/main" val="34600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Lucida Sans" panose="020B0602030504020204" pitchFamily="34" charset="0"/>
              </a:rPr>
              <a:t>Développement d’outils communs 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27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2412" y="1178375"/>
            <a:ext cx="8161256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fr-FR" sz="1050" b="1" baseline="0" dirty="0" smtClean="0">
              <a:solidFill>
                <a:srgbClr val="0171B9"/>
              </a:solidFill>
              <a:latin typeface="Lucida Sans" panose="020B0602030504020204" pitchFamily="34" charset="0"/>
            </a:endParaRPr>
          </a:p>
          <a:p>
            <a:pPr marL="534988"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fr-FR" sz="2400" b="1" baseline="0" dirty="0" smtClean="0">
                <a:solidFill>
                  <a:srgbClr val="0171B9"/>
                </a:solidFill>
                <a:latin typeface="Lucida Sans" panose="020B0602030504020204" pitchFamily="34" charset="0"/>
              </a:rPr>
              <a:t>Accès aux</a:t>
            </a:r>
            <a:r>
              <a:rPr lang="fr-FR" sz="2400" b="1" dirty="0" smtClean="0">
                <a:solidFill>
                  <a:srgbClr val="0171B9"/>
                </a:solidFill>
                <a:latin typeface="Lucida Sans" panose="020B0602030504020204" pitchFamily="34" charset="0"/>
              </a:rPr>
              <a:t> portails internes Blue Kango </a:t>
            </a: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fr-FR" sz="2000" b="1" baseline="0" dirty="0">
              <a:solidFill>
                <a:srgbClr val="0170B9"/>
              </a:solidFill>
              <a:latin typeface="Lucida Sans" panose="020B0602030504020204" pitchFamily="34" charset="0"/>
            </a:endParaRPr>
          </a:p>
          <a:p>
            <a:pPr marR="0" lvl="1" algn="l" defTabSz="4572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fr-FR" sz="2400" b="1" baseline="0" dirty="0">
              <a:solidFill>
                <a:srgbClr val="0170B9"/>
              </a:solidFill>
              <a:latin typeface="Lucida Sans" panose="020B0602030504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4" y="1992941"/>
            <a:ext cx="8086297" cy="18932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19" y="3868495"/>
            <a:ext cx="5301761" cy="16146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12" y="5138809"/>
            <a:ext cx="6033214" cy="13832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94" y="4064066"/>
            <a:ext cx="4652576" cy="8340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Développement d’outils communs 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fld id="{5D3964B2-99FC-48EA-A0FA-0969E80E8F7C}" type="datetime1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04/12/2018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28950" y="6533804"/>
            <a:ext cx="30861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Titre de la présentation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5503" y="1173079"/>
            <a:ext cx="793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Grille de pilotage par processus </a:t>
            </a:r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 </a:t>
            </a: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2" y="1944149"/>
            <a:ext cx="8099519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Développement d’outils communs 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fld id="{5D3964B2-99FC-48EA-A0FA-0969E80E8F7C}" type="datetime1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04/12/2018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28950" y="6533804"/>
            <a:ext cx="30861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Titre de la présentation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29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5503" y="1173079"/>
            <a:ext cx="793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Grille Audit Patient traceur </a:t>
            </a: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4" y="6529520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712480"/>
            <a:ext cx="8304251" cy="44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7887" y="245244"/>
            <a:ext cx="432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E61577"/>
                </a:solidFill>
              </a:rPr>
              <a:t>16</a:t>
            </a:r>
            <a:endParaRPr lang="fr-FR" dirty="0" smtClean="0">
              <a:solidFill>
                <a:srgbClr val="E61577"/>
              </a:solidFill>
            </a:endParaRPr>
          </a:p>
          <a:p>
            <a:pPr marL="449263"/>
            <a:r>
              <a:rPr lang="fr-FR" sz="3200" dirty="0">
                <a:solidFill>
                  <a:srgbClr val="0171B9"/>
                </a:solidFill>
              </a:rPr>
              <a:t>é</a:t>
            </a:r>
            <a:r>
              <a:rPr lang="fr-FR" sz="3200" dirty="0" smtClean="0">
                <a:solidFill>
                  <a:srgbClr val="0171B9"/>
                </a:solidFill>
              </a:rPr>
              <a:t>tablissements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57887" y="2296458"/>
            <a:ext cx="2422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E61577"/>
                </a:solidFill>
              </a:rPr>
              <a:t>2 500</a:t>
            </a:r>
            <a:endParaRPr lang="fr-FR" dirty="0" smtClean="0">
              <a:solidFill>
                <a:srgbClr val="E61577"/>
              </a:solidFill>
            </a:endParaRPr>
          </a:p>
          <a:p>
            <a:pPr marL="449263"/>
            <a:r>
              <a:rPr lang="fr-FR" sz="3200" dirty="0" smtClean="0">
                <a:solidFill>
                  <a:srgbClr val="0171B9"/>
                </a:solidFill>
              </a:rPr>
              <a:t>salariés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57887" y="1308742"/>
            <a:ext cx="432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E61577"/>
                </a:solidFill>
              </a:rPr>
              <a:t>650</a:t>
            </a:r>
            <a:endParaRPr lang="fr-FR" dirty="0" smtClean="0">
              <a:solidFill>
                <a:srgbClr val="E61577"/>
              </a:solidFill>
            </a:endParaRPr>
          </a:p>
          <a:p>
            <a:pPr marL="449263"/>
            <a:r>
              <a:rPr lang="fr-FR" sz="3200" dirty="0">
                <a:solidFill>
                  <a:srgbClr val="0171B9"/>
                </a:solidFill>
              </a:rPr>
              <a:t>m</a:t>
            </a:r>
            <a:r>
              <a:rPr lang="fr-FR" sz="3200" dirty="0" smtClean="0">
                <a:solidFill>
                  <a:srgbClr val="0171B9"/>
                </a:solidFill>
              </a:rPr>
              <a:t>édecins libéraux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831" y="1624873"/>
            <a:ext cx="1620457" cy="108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831" y="463932"/>
            <a:ext cx="1620000" cy="108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26279" y="5887472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flipV="1">
            <a:off x="435288" y="6027471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42" y="6522319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7887" y="4370003"/>
            <a:ext cx="432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E61577"/>
                </a:solidFill>
              </a:rPr>
              <a:t>200 000 </a:t>
            </a:r>
            <a:endParaRPr lang="fr-FR" dirty="0" smtClean="0">
              <a:solidFill>
                <a:srgbClr val="E61577"/>
              </a:solidFill>
            </a:endParaRPr>
          </a:p>
          <a:p>
            <a:pPr marL="449263"/>
            <a:r>
              <a:rPr lang="fr-FR" sz="3200" dirty="0">
                <a:solidFill>
                  <a:srgbClr val="0171B9"/>
                </a:solidFill>
              </a:rPr>
              <a:t>s</a:t>
            </a:r>
            <a:r>
              <a:rPr lang="fr-FR" sz="3200" dirty="0" smtClean="0">
                <a:solidFill>
                  <a:srgbClr val="0171B9"/>
                </a:solidFill>
              </a:rPr>
              <a:t>éjours par 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57887" y="3304802"/>
            <a:ext cx="432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E61577"/>
                </a:solidFill>
              </a:rPr>
              <a:t>6 000</a:t>
            </a:r>
            <a:endParaRPr lang="fr-FR" dirty="0" smtClean="0">
              <a:solidFill>
                <a:srgbClr val="E61577"/>
              </a:solidFill>
            </a:endParaRPr>
          </a:p>
          <a:p>
            <a:pPr marL="449263"/>
            <a:r>
              <a:rPr lang="fr-FR" sz="3200" dirty="0" smtClean="0">
                <a:solidFill>
                  <a:srgbClr val="0171B9"/>
                </a:solidFill>
              </a:rPr>
              <a:t>naissances par 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57887" y="5390555"/>
            <a:ext cx="6181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solidFill>
                  <a:srgbClr val="E61577"/>
                </a:solidFill>
              </a:rPr>
              <a:t>60 000</a:t>
            </a:r>
            <a:endParaRPr lang="fr-FR" dirty="0" smtClean="0">
              <a:solidFill>
                <a:srgbClr val="E61577"/>
              </a:solidFill>
            </a:endParaRPr>
          </a:p>
          <a:p>
            <a:pPr marL="449263"/>
            <a:r>
              <a:rPr lang="fr-FR" sz="3200" dirty="0">
                <a:solidFill>
                  <a:srgbClr val="0171B9"/>
                </a:solidFill>
              </a:rPr>
              <a:t>p</a:t>
            </a:r>
            <a:r>
              <a:rPr lang="fr-FR" sz="3200" dirty="0" smtClean="0">
                <a:solidFill>
                  <a:srgbClr val="0171B9"/>
                </a:solidFill>
              </a:rPr>
              <a:t>assages aux urgences par an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831" y="5107696"/>
            <a:ext cx="1620000" cy="108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391" y="3946755"/>
            <a:ext cx="1619657" cy="108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831" y="2785814"/>
            <a:ext cx="16252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896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3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Groupe de travail CAQES </a:t>
            </a:r>
            <a:endParaRPr lang="fr-FR" sz="33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513339"/>
            <a:ext cx="2057400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05/10/2017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30799" y="6533802"/>
            <a:ext cx="3682401" cy="365125"/>
          </a:xfrm>
        </p:spPr>
        <p:txBody>
          <a:bodyPr/>
          <a:lstStyle/>
          <a:p>
            <a:r>
              <a:rPr lang="fr-FR" sz="1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Réunion des Représentants des Usagers – Oc Santé </a:t>
            </a:r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363391" y="6533803"/>
            <a:ext cx="2057400" cy="365125"/>
          </a:xfrm>
        </p:spPr>
        <p:txBody>
          <a:bodyPr/>
          <a:lstStyle/>
          <a:p>
            <a:fld id="{25A04C8F-E033-4255-A522-87DEF3EA9F78}" type="slidenum">
              <a:rPr lang="fr-FR" sz="1000" smtClean="0">
                <a:solidFill>
                  <a:schemeClr val="bg1"/>
                </a:solidFill>
                <a:latin typeface="Lucida Sans" panose="020B0602030504020204" pitchFamily="34" charset="0"/>
              </a:rPr>
              <a:t>30</a:t>
            </a:fld>
            <a:endParaRPr lang="fr-FR" sz="1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517" y="1312714"/>
            <a:ext cx="90091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  Stratégie groupe </a:t>
            </a:r>
          </a:p>
          <a:p>
            <a:endParaRPr lang="fr-FR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170B9"/>
                </a:solidFill>
                <a:latin typeface="Lucida Sans" panose="020B0602030504020204" pitchFamily="34" charset="0"/>
              </a:rPr>
              <a:t>Constitution de groupes de travail pluridisciplinaires</a:t>
            </a:r>
          </a:p>
          <a:p>
            <a:endParaRPr lang="fr-FR" dirty="0">
              <a:latin typeface="Lucida Sans" panose="020B0602030504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Développement d’outils communs ( formulaire sur HM)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Retour d’expérience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Mutualisation des formations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Rédaction de la charte régulant l’intervention des prestataires </a:t>
            </a:r>
          </a:p>
          <a:p>
            <a:pPr lvl="2"/>
            <a:r>
              <a:rPr lang="fr-FR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 </a:t>
            </a:r>
          </a:p>
          <a:p>
            <a:pPr lvl="2"/>
            <a:endParaRPr lang="fr-FR" dirty="0" smtClean="0">
              <a:solidFill>
                <a:srgbClr val="E61577"/>
              </a:solidFill>
              <a:latin typeface="Lucida Sans" panose="020B0602030504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E61577"/>
              </a:solidFill>
              <a:latin typeface="Lucida Sans" panose="020B0602030504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6062" t="65845"/>
          <a:stretch/>
        </p:blipFill>
        <p:spPr>
          <a:xfrm>
            <a:off x="3262413" y="5266844"/>
            <a:ext cx="3100978" cy="10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924" y="2876034"/>
            <a:ext cx="7772400" cy="2688003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6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Merci de votre participation</a:t>
            </a:r>
            <a:r>
              <a:rPr lang="fr-FR" sz="3100" i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3100" i="1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2800" i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915" y="407872"/>
            <a:ext cx="1036418" cy="1620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4C8F-E033-4255-A522-87DEF3EA9F78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5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4347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rgbClr val="E61577"/>
                </a:solidFill>
                <a:latin typeface="Lucida Sans" panose="020B0602030504020204" pitchFamily="34" charset="0"/>
              </a:rPr>
              <a:t>Fonctionnement </a:t>
            </a:r>
            <a:endParaRPr lang="fr-FR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302942" y="5533789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5400000" flipV="1">
            <a:off x="2313831" y="4418846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5254" y="1961669"/>
            <a:ext cx="85334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E61577"/>
                </a:solidFill>
              </a:rPr>
              <a:t>Oc Santé, </a:t>
            </a:r>
            <a:r>
              <a:rPr lang="fr-FR" sz="2800" dirty="0">
                <a:solidFill>
                  <a:srgbClr val="0171B9"/>
                </a:solidFill>
              </a:rPr>
              <a:t>un groupe </a:t>
            </a:r>
            <a:r>
              <a:rPr lang="fr-FR" sz="2800" dirty="0" smtClean="0">
                <a:solidFill>
                  <a:srgbClr val="0171B9"/>
                </a:solidFill>
              </a:rPr>
              <a:t>au service de ses établissements à </a:t>
            </a:r>
            <a:r>
              <a:rPr lang="fr-FR" sz="2800" dirty="0">
                <a:solidFill>
                  <a:srgbClr val="0171B9"/>
                </a:solidFill>
              </a:rPr>
              <a:t>travers la mise en commun 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171B9"/>
                </a:solidFill>
              </a:rPr>
              <a:t>d</a:t>
            </a:r>
            <a:r>
              <a:rPr lang="fr-FR" sz="2800" dirty="0" smtClean="0">
                <a:solidFill>
                  <a:srgbClr val="0171B9"/>
                </a:solidFill>
              </a:rPr>
              <a:t>e </a:t>
            </a:r>
            <a:r>
              <a:rPr lang="fr-FR" sz="2800" b="1" dirty="0">
                <a:solidFill>
                  <a:srgbClr val="0171B9"/>
                </a:solidFill>
              </a:rPr>
              <a:t>services logistiques </a:t>
            </a:r>
            <a:r>
              <a:rPr lang="fr-FR" sz="2400" dirty="0">
                <a:solidFill>
                  <a:srgbClr val="0171B9"/>
                </a:solidFill>
              </a:rPr>
              <a:t>(ressources humaines, gestion systèmes d’information, information médicale, finances et comptabilité, technique et biomédical, </a:t>
            </a:r>
            <a:r>
              <a:rPr lang="fr-FR" sz="2400" dirty="0" smtClean="0">
                <a:solidFill>
                  <a:srgbClr val="0171B9"/>
                </a:solidFill>
              </a:rPr>
              <a:t>restauration)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171B9"/>
                </a:solidFill>
              </a:rPr>
              <a:t>de </a:t>
            </a:r>
            <a:r>
              <a:rPr lang="fr-FR" sz="2800" b="1" dirty="0">
                <a:solidFill>
                  <a:srgbClr val="0171B9"/>
                </a:solidFill>
              </a:rPr>
              <a:t>fonctions </a:t>
            </a:r>
            <a:r>
              <a:rPr lang="fr-FR" sz="2800" b="1" dirty="0" smtClean="0">
                <a:solidFill>
                  <a:srgbClr val="0171B9"/>
                </a:solidFill>
              </a:rPr>
              <a:t>supports </a:t>
            </a:r>
            <a:r>
              <a:rPr lang="fr-FR" sz="2400" dirty="0">
                <a:solidFill>
                  <a:srgbClr val="0171B9"/>
                </a:solidFill>
              </a:rPr>
              <a:t>animées par des référents dans de nombreux domaines : achats, immobilier, qualité, </a:t>
            </a:r>
            <a:r>
              <a:rPr lang="fr-FR" sz="2400" dirty="0" smtClean="0">
                <a:solidFill>
                  <a:srgbClr val="0171B9"/>
                </a:solidFill>
              </a:rPr>
              <a:t>juridique, communication, qualité, gestion des risques et développement durable.  </a:t>
            </a:r>
            <a:endParaRPr lang="fr-FR" sz="2800" dirty="0">
              <a:solidFill>
                <a:srgbClr val="0171B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822" y="6533804"/>
            <a:ext cx="8319161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9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3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2 établissements de</a:t>
            </a:r>
            <a:b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3600" dirty="0">
                <a:solidFill>
                  <a:schemeClr val="bg1"/>
                </a:solidFill>
                <a:latin typeface="Lucida Sans" panose="020B0602030504020204" pitchFamily="34" charset="0"/>
              </a:rPr>
              <a:t> MÉDECINE-CHIRURGIE-OBSTÉTRIQUE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7" y="2551385"/>
            <a:ext cx="3780000" cy="25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973" y="2551385"/>
            <a:ext cx="3777267" cy="2520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92730" y="1964402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Polyclinique Saint-Roch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72000" y="1964402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Clémentville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6279" y="5887472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flipV="1">
            <a:off x="435288" y="6027471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13273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7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353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2 établissements de</a:t>
            </a:r>
            <a:b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36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MÉDECINE-CHIRURGIE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2730" y="1964402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du Millénaire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72000" y="1964402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du Mont-Louis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23" y="2551385"/>
            <a:ext cx="3789724" cy="25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329" y="2551385"/>
            <a:ext cx="3789176" cy="252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26279" y="5887472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flipV="1">
            <a:off x="2340159" y="5606350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353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Lucida Sans" panose="020B0602030504020204" pitchFamily="34" charset="0"/>
              </a:rPr>
              <a:t>4</a:t>
            </a: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établissements de</a:t>
            </a:r>
            <a:b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36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SOINS DE SUITE ET RÉADAPTATION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1473684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Centre Bourgès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1011" y="1473684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Fontfroide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17" y="1996904"/>
            <a:ext cx="2700000" cy="1800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4039761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Plein Soleil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41011" y="4039761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Les Oliviers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928" y="1996904"/>
            <a:ext cx="2700000" cy="180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17" y="4562981"/>
            <a:ext cx="2699671" cy="18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928" y="4562981"/>
            <a:ext cx="2700000" cy="180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68153" y="5733039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5400000" flipV="1">
            <a:off x="2359721" y="3924345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44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7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  <p:bldP spid="13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353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Lucida Sans" panose="020B0602030504020204" pitchFamily="34" charset="0"/>
              </a:rPr>
              <a:t>4</a:t>
            </a: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établissements de</a:t>
            </a:r>
            <a:b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36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PSYCHIATRIE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1473684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Stella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39697" y="1473684"/>
            <a:ext cx="464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Centre St-Martin de </a:t>
            </a:r>
            <a:r>
              <a:rPr lang="fr-FR" sz="2800" dirty="0" err="1" smtClean="0">
                <a:solidFill>
                  <a:srgbClr val="E61577"/>
                </a:solidFill>
              </a:rPr>
              <a:t>Vignogoul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4039761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Saint-Antoine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41011" y="4039761"/>
            <a:ext cx="43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Clinique La Pergola</a:t>
            </a:r>
            <a:endParaRPr lang="fr-FR" sz="1600" dirty="0" smtClean="0">
              <a:solidFill>
                <a:srgbClr val="E61577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16" y="1996904"/>
            <a:ext cx="2699671" cy="180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928" y="1996904"/>
            <a:ext cx="2700000" cy="180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16" y="4562981"/>
            <a:ext cx="2700000" cy="180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928" y="4562981"/>
            <a:ext cx="2700000" cy="180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26279" y="5887472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rot="5400000" flipV="1">
            <a:off x="2313831" y="4418846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6542529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40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353600"/>
          </a:xfrm>
          <a:solidFill>
            <a:srgbClr val="98C8BD"/>
          </a:solidFill>
        </p:spPr>
        <p:txBody>
          <a:bodyPr anchor="ctr"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3 établissements d’</a:t>
            </a:r>
            <a:b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HÉBERGEMENT DE PERSONNES ÂGÉES</a:t>
            </a:r>
            <a:endParaRPr lang="fr-FR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983" y="6030000"/>
            <a:ext cx="529725" cy="8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543" y="1336392"/>
            <a:ext cx="4321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EHPAD Les Glycines</a:t>
            </a:r>
          </a:p>
          <a:p>
            <a:pPr algn="ctr"/>
            <a:r>
              <a:rPr lang="fr-FR" dirty="0" smtClean="0">
                <a:solidFill>
                  <a:srgbClr val="E61577"/>
                </a:solidFill>
              </a:rPr>
              <a:t>Montpellier (34)</a:t>
            </a:r>
            <a:endParaRPr lang="fr-FR" sz="1100" dirty="0" smtClean="0">
              <a:solidFill>
                <a:srgbClr val="E61577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50920" y="1392725"/>
            <a:ext cx="4321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EHPAD Les Lavandes</a:t>
            </a:r>
          </a:p>
          <a:p>
            <a:pPr algn="ctr"/>
            <a:r>
              <a:rPr lang="fr-FR" smtClean="0">
                <a:solidFill>
                  <a:srgbClr val="E61577"/>
                </a:solidFill>
              </a:rPr>
              <a:t>Florensac </a:t>
            </a:r>
            <a:r>
              <a:rPr lang="fr-FR" dirty="0" smtClean="0">
                <a:solidFill>
                  <a:srgbClr val="E61577"/>
                </a:solidFill>
              </a:rPr>
              <a:t>(34)</a:t>
            </a:r>
            <a:endParaRPr lang="fr-FR" sz="1100" dirty="0" smtClean="0">
              <a:solidFill>
                <a:srgbClr val="E61577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972" y="4995204"/>
            <a:ext cx="3489117" cy="15138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11" y="2116634"/>
            <a:ext cx="2392899" cy="21025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208469" y="4244418"/>
            <a:ext cx="672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61577"/>
                </a:solidFill>
              </a:rPr>
              <a:t>Résidence senior Les Terrasses des Glycines</a:t>
            </a:r>
          </a:p>
          <a:p>
            <a:pPr algn="ctr"/>
            <a:r>
              <a:rPr lang="fr-FR" dirty="0" smtClean="0">
                <a:solidFill>
                  <a:srgbClr val="E61577"/>
                </a:solidFill>
              </a:rPr>
              <a:t>Montpellier (34)</a:t>
            </a:r>
            <a:endParaRPr lang="fr-FR" sz="1100" dirty="0" smtClean="0">
              <a:solidFill>
                <a:srgbClr val="E61577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516" y="2149814"/>
            <a:ext cx="3162010" cy="210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08468" y="5480322"/>
            <a:ext cx="345057" cy="31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5400000" flipV="1">
            <a:off x="2124475" y="3130460"/>
            <a:ext cx="432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UNE AMBITION : LA PROXIMITÉ</a:t>
            </a:r>
            <a:endParaRPr lang="fr-FR" sz="9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467" y="6533804"/>
            <a:ext cx="8487295" cy="324196"/>
          </a:xfrm>
          <a:prstGeom prst="rect">
            <a:avLst/>
          </a:prstGeom>
          <a:solidFill>
            <a:srgbClr val="98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 d’Hiver LAROPHA 04 décembre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0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</TotalTime>
  <Words>1069</Words>
  <Application>Microsoft Office PowerPoint</Application>
  <PresentationFormat>Affichage à l'écran (4:3)</PresentationFormat>
  <Paragraphs>266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Coordination de la gestion des risques  Groupe OC Santé   Laropha 04 décembre 2018</vt:lpstr>
      <vt:lpstr>Le Groupe Oc Santé</vt:lpstr>
      <vt:lpstr>Présentation PowerPoint</vt:lpstr>
      <vt:lpstr>Fonctionnement </vt:lpstr>
      <vt:lpstr>2 établissements de  MÉDECINE-CHIRURGIE-OBSTÉTRIQUE</vt:lpstr>
      <vt:lpstr>2 établissements de  MÉDECINE-CHIRURGIE</vt:lpstr>
      <vt:lpstr>4 établissements de  SOINS DE SUITE ET RÉADAPTATION</vt:lpstr>
      <vt:lpstr>4 établissements de  PSYCHIATRIE</vt:lpstr>
      <vt:lpstr>3 établissements d’  HÉBERGEMENT DE PERSONNES ÂGÉES</vt:lpstr>
      <vt:lpstr>1 établissement d’  HOSPITALISATION À DOMICILE</vt:lpstr>
      <vt:lpstr>Coordination de la Qualité Gestion des Risques au sein d’Oc Santé  </vt:lpstr>
      <vt:lpstr>Création d’une Cellule Qualité Groupe  </vt:lpstr>
      <vt:lpstr>Création d’une Cellule Qualité Groupe  </vt:lpstr>
      <vt:lpstr>La politique qualité du Groupe Oc Santé  </vt:lpstr>
      <vt:lpstr>Politique Qualité 2017-2021</vt:lpstr>
      <vt:lpstr>Axes prioritaires </vt:lpstr>
      <vt:lpstr>Qualité – Gestion des Risques</vt:lpstr>
      <vt:lpstr>Droits des patients et satisfaction des usagers</vt:lpstr>
      <vt:lpstr>Qualité de vie au travail</vt:lpstr>
      <vt:lpstr>Recherche de l’excellence avec la communauté médicale</vt:lpstr>
      <vt:lpstr>Développement Durable</vt:lpstr>
      <vt:lpstr>En pratique  </vt:lpstr>
      <vt:lpstr>1. Coordination QGDR </vt:lpstr>
      <vt:lpstr>2. Développement d’outils communs </vt:lpstr>
      <vt:lpstr>Développement d’outils communs </vt:lpstr>
      <vt:lpstr>Développement d’outils communs </vt:lpstr>
      <vt:lpstr>Développement d’outils communs </vt:lpstr>
      <vt:lpstr>Développement d’outils communs </vt:lpstr>
      <vt:lpstr>Développement d’outils communs </vt:lpstr>
      <vt:lpstr>Groupe de travail CAQES </vt:lpstr>
      <vt:lpstr>Merci de votre participation </vt:lpstr>
    </vt:vector>
  </TitlesOfParts>
  <Company>oc santé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Annabelle AC. Comte</dc:creator>
  <cp:lastModifiedBy>GIRAUDON Laurent</cp:lastModifiedBy>
  <cp:revision>128</cp:revision>
  <cp:lastPrinted>2017-10-04T08:08:32Z</cp:lastPrinted>
  <dcterms:created xsi:type="dcterms:W3CDTF">2017-09-22T09:07:18Z</dcterms:created>
  <dcterms:modified xsi:type="dcterms:W3CDTF">2018-12-04T09:09:52Z</dcterms:modified>
</cp:coreProperties>
</file>